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83" r:id="rId4"/>
    <p:sldId id="284" r:id="rId5"/>
    <p:sldId id="267" r:id="rId6"/>
    <p:sldId id="275" r:id="rId7"/>
    <p:sldId id="285" r:id="rId8"/>
    <p:sldId id="266" r:id="rId9"/>
    <p:sldId id="276" r:id="rId10"/>
    <p:sldId id="258" r:id="rId11"/>
  </p:sldIdLst>
  <p:sldSz cx="13004800" cy="7315200"/>
  <p:notesSz cx="6797675" cy="9928225"/>
  <p:defaultTextStyle>
    <a:defPPr>
      <a:defRPr lang="ru-RU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00"/>
    <a:srgbClr val="78372C"/>
    <a:srgbClr val="3C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30" y="-102"/>
      </p:cViewPr>
      <p:guideLst>
        <p:guide orient="horz" pos="2304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757B1-6E88-41D4-887A-A524F2E13523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40D9-CC3C-43DD-AD20-3694B7D88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3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2272454"/>
            <a:ext cx="11054080" cy="15680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0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220133"/>
            <a:ext cx="2926080" cy="46803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220133"/>
            <a:ext cx="8561493" cy="46803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1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6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4700695"/>
            <a:ext cx="11054080" cy="145288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3100494"/>
            <a:ext cx="11054080" cy="16001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1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0" y="1280161"/>
            <a:ext cx="5743787" cy="362034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773" y="1280161"/>
            <a:ext cx="5743787" cy="362034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1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292948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1637454"/>
            <a:ext cx="5746045" cy="6824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2319866"/>
            <a:ext cx="5746045" cy="421470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1637454"/>
            <a:ext cx="5748302" cy="6824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2319866"/>
            <a:ext cx="5748302" cy="421470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6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7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6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2" y="291252"/>
            <a:ext cx="4278490" cy="123952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291255"/>
            <a:ext cx="7270044" cy="62433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2" y="1530776"/>
            <a:ext cx="4278490" cy="50038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5120640"/>
            <a:ext cx="7802880" cy="60452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653626"/>
            <a:ext cx="7802880" cy="438912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5725161"/>
            <a:ext cx="7802880" cy="85852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9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292948"/>
            <a:ext cx="11704320" cy="12192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1706881"/>
            <a:ext cx="11704320" cy="48276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240" y="6780107"/>
            <a:ext cx="3034453" cy="389467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132A-F5FB-4BE9-8576-69AD841E9997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3307" y="6780107"/>
            <a:ext cx="4118187" cy="389467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107" y="6780107"/>
            <a:ext cx="3034453" cy="389467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emf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emf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4290" y="-2869166"/>
            <a:ext cx="7362995" cy="131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"/>
          <p:cNvSpPr>
            <a:spLocks noGrp="1"/>
          </p:cNvSpPr>
          <p:nvPr/>
        </p:nvSpPr>
        <p:spPr bwMode="auto">
          <a:xfrm>
            <a:off x="1965896" y="4579303"/>
            <a:ext cx="11530294" cy="10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</a:t>
            </a:r>
            <a:r>
              <a:rPr lang="ru-RU" sz="3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безопасности мобильных коммуникаций с использованием сертифицированных </a:t>
            </a:r>
            <a:r>
              <a:rPr lang="ru-RU" sz="3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продуктов</a:t>
            </a:r>
            <a:endParaRPr lang="ru-RU" sz="3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0"/>
            <a:ext cx="1331348" cy="3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2015, 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ОАО «</a:t>
            </a:r>
            <a:r>
              <a:rPr lang="ru-RU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ИнфоТеКС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</p:txBody>
      </p:sp>
      <p:pic>
        <p:nvPicPr>
          <p:cNvPr id="9" name="Picture 2" descr="D:\_Work\_Маркетинг\Клипарт\Business talk vector\one ma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4" y="5501005"/>
            <a:ext cx="704078" cy="18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39010" y="6060942"/>
            <a:ext cx="7587725" cy="93153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ru-RU" cap="smal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Александр Василенков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cap="smal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направления  развития продуктов</a:t>
            </a:r>
            <a:r>
              <a:rPr lang="ru-RU" cap="smal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cap="small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0587" y="2812628"/>
            <a:ext cx="12110720" cy="168994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Вопросы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55306" y="5522851"/>
            <a:ext cx="7985498" cy="130950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Александр Василенков</a:t>
            </a:r>
            <a:endParaRPr lang="ru-RU" sz="20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Руководитель направления развития продуктов</a:t>
            </a:r>
            <a:endParaRPr lang="ru-RU" sz="20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Segoe UI Light" panose="020B0502040204020203" pitchFamily="34" charset="0"/>
              </a:rPr>
              <a:t>ОАО «ИнфоТеКС»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513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392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ru-RU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Немного статистики… и небезопасности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208" y="2065015"/>
            <a:ext cx="2343150" cy="19526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015" y="4377680"/>
            <a:ext cx="2819400" cy="1943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140" y="1159461"/>
            <a:ext cx="5334000" cy="31623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0415" y="4739630"/>
            <a:ext cx="1363484" cy="13634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0130" y="2481582"/>
            <a:ext cx="1323136" cy="13231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7208" y="1353344"/>
            <a:ext cx="3242859" cy="4982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4439" y="4643705"/>
            <a:ext cx="5534025" cy="18573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70445" y="6484470"/>
            <a:ext cx="3425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(С) </a:t>
            </a:r>
            <a:r>
              <a:rPr lang="en-US" sz="1600" dirty="0" smtClean="0"/>
              <a:t>2014, Dimensional Research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4464" y="104728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67692" y="1126670"/>
            <a:ext cx="9986108" cy="14605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ViPNet Client for Android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защита мобильных коммуникаций</a:t>
            </a:r>
            <a:endParaRPr lang="ru-RU" sz="4000" dirty="0"/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1367692" y="2720536"/>
            <a:ext cx="9986108" cy="4217972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VPN-</a:t>
            </a:r>
            <a:r>
              <a:rPr lang="ru-RU" sz="2400" dirty="0" smtClean="0"/>
              <a:t>клиент для работы в защищенных сетях </a:t>
            </a:r>
            <a:r>
              <a:rPr lang="en-US" sz="2400" dirty="0" err="1" smtClean="0"/>
              <a:t>ViPNet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ru-RU" sz="2400" dirty="0" smtClean="0"/>
              <a:t>Персональный сетевой экран</a:t>
            </a:r>
          </a:p>
          <a:p>
            <a:pPr>
              <a:buClr>
                <a:srgbClr val="FF0000"/>
              </a:buClr>
            </a:pPr>
            <a:r>
              <a:rPr lang="ru-RU" sz="2400" dirty="0" smtClean="0"/>
              <a:t>Поддержка прямых защищенных соединений между мобильными устройствами</a:t>
            </a:r>
            <a:r>
              <a:rPr lang="en-US" sz="2400" dirty="0" smtClean="0"/>
              <a:t> (P2P)</a:t>
            </a:r>
            <a:endParaRPr lang="ru-RU" sz="2400" dirty="0" smtClean="0"/>
          </a:p>
          <a:p>
            <a:pPr>
              <a:buClr>
                <a:srgbClr val="FF0000"/>
              </a:buClr>
            </a:pPr>
            <a:r>
              <a:rPr lang="ru-RU" sz="2400" dirty="0" smtClean="0"/>
              <a:t>Прозрачность для приложений пользователя и сервисов операционных систем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ru-RU" sz="2400" dirty="0" smtClean="0"/>
              <a:t>Автоматическое переключение между сетями связи (</a:t>
            </a:r>
            <a:r>
              <a:rPr lang="en-US" sz="2400" dirty="0" err="1" smtClean="0"/>
              <a:t>WiFI</a:t>
            </a:r>
            <a:r>
              <a:rPr lang="en-US" sz="2400" dirty="0" smtClean="0"/>
              <a:t> ↔ 2G/3G/4G)</a:t>
            </a:r>
            <a:endParaRPr lang="ru-RU" sz="2400" dirty="0" smtClean="0"/>
          </a:p>
          <a:p>
            <a:pPr>
              <a:buClr>
                <a:srgbClr val="FF0000"/>
              </a:buClr>
            </a:pPr>
            <a:r>
              <a:rPr lang="ru-RU" sz="2400" dirty="0" smtClean="0"/>
              <a:t>Централизованное управление ключами защиты, профилями настроек и обновлениями</a:t>
            </a:r>
          </a:p>
          <a:p>
            <a:pPr>
              <a:buClr>
                <a:srgbClr val="FF0000"/>
              </a:buClr>
            </a:pPr>
            <a:r>
              <a:rPr lang="ru-RU" sz="2400" dirty="0" smtClean="0">
                <a:solidFill>
                  <a:srgbClr val="FF0000"/>
                </a:solidFill>
              </a:rPr>
              <a:t>Сертификаты ФСБ России на СКЗИ по классу КС1 для ОС </a:t>
            </a:r>
            <a:r>
              <a:rPr lang="en-US" sz="2400" dirty="0" smtClean="0">
                <a:solidFill>
                  <a:srgbClr val="FF0000"/>
                </a:solidFill>
              </a:rPr>
              <a:t>Android </a:t>
            </a:r>
            <a:r>
              <a:rPr lang="ru-RU" sz="2400" dirty="0" smtClean="0">
                <a:solidFill>
                  <a:srgbClr val="FF0000"/>
                </a:solidFill>
              </a:rPr>
              <a:t>только у нас!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175" y="993304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69686" y="904213"/>
            <a:ext cx="9986108" cy="14605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ViPNet</a:t>
            </a:r>
            <a:r>
              <a:rPr lang="en-US" sz="4000" b="1" dirty="0" smtClean="0"/>
              <a:t> Client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история развития</a:t>
            </a:r>
            <a:endParaRPr lang="ru-RU" sz="4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175" y="908894"/>
            <a:ext cx="1371719" cy="137171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717442" y="3972718"/>
            <a:ext cx="2498502" cy="772732"/>
          </a:xfrm>
          <a:prstGeom prst="round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Client 1.x for Android</a:t>
            </a:r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17442" y="4960133"/>
            <a:ext cx="2498502" cy="77273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Client 1.x for iOS4-8</a:t>
            </a:r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60745" y="3972718"/>
            <a:ext cx="2498502" cy="772732"/>
          </a:xfrm>
          <a:prstGeom prst="round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Client 2.x for Android</a:t>
            </a:r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17442" y="2531913"/>
            <a:ext cx="2498502" cy="772732"/>
          </a:xfrm>
          <a:prstGeom prst="round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Client KC2 (Yota, Samsung)</a:t>
            </a:r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60746" y="4960133"/>
            <a:ext cx="2498502" cy="77273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Client 2.x for iOS9</a:t>
            </a:r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8103589" y="3761519"/>
            <a:ext cx="354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Уровень безопасности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13968" y="5889848"/>
            <a:ext cx="273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Глубокая интеграция в операционные системы (</a:t>
            </a:r>
            <a:r>
              <a:rPr lang="ru-RU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рутование</a:t>
            </a: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джейлбрейк</a:t>
            </a: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2359" y="5889848"/>
            <a:ext cx="273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Использование штатных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 </a:t>
            </a: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операционных систем</a:t>
            </a:r>
            <a:endParaRPr 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9403908" y="2561065"/>
            <a:ext cx="289925" cy="3227307"/>
          </a:xfrm>
          <a:prstGeom prst="downArrow">
            <a:avLst/>
          </a:prstGeom>
          <a:gradFill>
            <a:gsLst>
              <a:gs pos="0">
                <a:srgbClr val="FF0000"/>
              </a:gs>
              <a:gs pos="23000">
                <a:srgbClr val="FF0000"/>
              </a:gs>
              <a:gs pos="83000">
                <a:srgbClr val="00B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193269" y="4359084"/>
            <a:ext cx="126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КС1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93269" y="2453853"/>
            <a:ext cx="126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КС2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336498" y="5282414"/>
            <a:ext cx="908338" cy="163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351301" y="4277402"/>
            <a:ext cx="908338" cy="163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3722669" y="3547230"/>
            <a:ext cx="528504" cy="191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023" y="3867159"/>
            <a:ext cx="882338" cy="8782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/>
          <a:srcRect l="15915" r="19031" b="31635"/>
          <a:stretch/>
        </p:blipFill>
        <p:spPr>
          <a:xfrm>
            <a:off x="1640273" y="4854774"/>
            <a:ext cx="884419" cy="933599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6320489" y="2529152"/>
            <a:ext cx="2498502" cy="7727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Client for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Tizen</a:t>
            </a:r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178" y="2529794"/>
            <a:ext cx="909449" cy="90944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439" y="2563050"/>
            <a:ext cx="740200" cy="7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ru-RU" sz="4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Схема защиты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4597" y="792322"/>
            <a:ext cx="10855606" cy="6142443"/>
            <a:chOff x="1331640" y="540334"/>
            <a:chExt cx="7632848" cy="43189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31640" y="540334"/>
              <a:ext cx="7632848" cy="43189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540334"/>
              <a:ext cx="7344816" cy="4318905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175" y="908894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01800" y="705272"/>
            <a:ext cx="9986108" cy="14605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/>
              <a:t>ViPNet</a:t>
            </a:r>
            <a:r>
              <a:rPr lang="en-US" sz="4000" b="1" dirty="0" smtClean="0"/>
              <a:t> Client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интерфейс пользователя</a:t>
            </a:r>
            <a:endParaRPr lang="ru-RU" sz="4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38" y="2165772"/>
            <a:ext cx="2440687" cy="4338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30" y="2370907"/>
            <a:ext cx="2436395" cy="43313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326" y="2828449"/>
            <a:ext cx="6584903" cy="34162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9882" y="4852804"/>
            <a:ext cx="883997" cy="9327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067" y="5961856"/>
            <a:ext cx="883997" cy="8779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0175" y="908894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ru-RU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Унифицированные коммуникации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929408"/>
            <a:ext cx="3209524" cy="141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72" y="3801616"/>
            <a:ext cx="2143125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00" y="4064828"/>
            <a:ext cx="3265714" cy="2185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75" y="1629852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6926" l="1247" r="98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89" y="1065312"/>
            <a:ext cx="4919447" cy="5986758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58939" y="6107165"/>
            <a:ext cx="3990411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dirty="0">
                <a:solidFill>
                  <a:schemeClr val="bg1"/>
                </a:solidFill>
              </a:rPr>
              <a:t>Передача файлов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27" y="1317032"/>
            <a:ext cx="1544088" cy="10350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5727" y="5709787"/>
            <a:ext cx="1544088" cy="10350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9803" y="1317032"/>
            <a:ext cx="1544088" cy="10350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889803" y="5709787"/>
            <a:ext cx="1544088" cy="10350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89" y="1829089"/>
            <a:ext cx="2410507" cy="43012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4" y="1923732"/>
            <a:ext cx="2669737" cy="42066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47" y="1931500"/>
            <a:ext cx="2680114" cy="4206635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9680785" y="6125556"/>
            <a:ext cx="3990411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dirty="0">
                <a:solidFill>
                  <a:schemeClr val="bg1"/>
                </a:solidFill>
              </a:rPr>
              <a:t>Конференция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484243" y="1214621"/>
            <a:ext cx="3990411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dirty="0">
                <a:solidFill>
                  <a:schemeClr val="bg1"/>
                </a:solidFill>
              </a:rPr>
              <a:t>Голос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881976" y="1214621"/>
            <a:ext cx="483075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dirty="0">
                <a:solidFill>
                  <a:schemeClr val="bg1"/>
                </a:solidFill>
              </a:rPr>
              <a:t>Сообщения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Connect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Connect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801192" y="1209328"/>
            <a:ext cx="9165704" cy="4429156"/>
          </a:xfrm>
        </p:spPr>
        <p:txBody>
          <a:bodyPr>
            <a:noAutofit/>
          </a:bodyPr>
          <a:lstStyle/>
          <a:p>
            <a:r>
              <a:rPr lang="ru-RU" sz="2800" dirty="0" smtClean="0">
                <a:ea typeface="Segoe UI" panose="020B0502040204020203" pitchFamily="34" charset="0"/>
                <a:cs typeface="Segoe UI" panose="020B0502040204020203" pitchFamily="34" charset="0"/>
              </a:rPr>
              <a:t>Позиционирование</a:t>
            </a:r>
          </a:p>
          <a:p>
            <a:pPr lvl="1"/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Приложение для мобильных и стационарных устройств, предназначенное для унифицированных защищенных коммуникаций;</a:t>
            </a:r>
          </a:p>
          <a:p>
            <a:pPr lvl="1"/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Замена публичным сервисам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WhatsApp, Viber, Skype, Telegram </a:t>
            </a:r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 и</a:t>
            </a:r>
            <a:r>
              <a:rPr lang="ru-RU" sz="2000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т.д.;</a:t>
            </a:r>
          </a:p>
          <a:p>
            <a:pPr lvl="1"/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Технология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peer-to-peer</a:t>
            </a:r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, не требует наличия дополнительного сервера;</a:t>
            </a:r>
          </a:p>
          <a:p>
            <a:pPr lvl="1"/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Поддержка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Windows, Android, </a:t>
            </a:r>
            <a:r>
              <a:rPr lang="en-US" sz="20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MacOS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, iOS*.</a:t>
            </a:r>
            <a:endParaRPr lang="ru-RU" sz="20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dirty="0" smtClean="0">
                <a:ea typeface="Segoe UI" panose="020B0502040204020203" pitchFamily="34" charset="0"/>
                <a:cs typeface="Segoe UI" panose="020B0502040204020203" pitchFamily="34" charset="0"/>
              </a:rPr>
              <a:t>Функционал</a:t>
            </a:r>
          </a:p>
          <a:p>
            <a:pPr lvl="1"/>
            <a:r>
              <a:rPr lang="ru-RU" sz="2000" dirty="0" smtClean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Голосовая связь;</a:t>
            </a:r>
          </a:p>
          <a:p>
            <a:pPr lvl="1"/>
            <a:r>
              <a:rPr lang="ru-RU" sz="2000" dirty="0" smtClean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Чат;</a:t>
            </a:r>
          </a:p>
          <a:p>
            <a:pPr lvl="1"/>
            <a:r>
              <a:rPr lang="ru-RU" sz="2000" dirty="0" smtClean="0">
                <a:solidFill>
                  <a:srgbClr val="FFCC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Передача файлов и вложений;</a:t>
            </a:r>
          </a:p>
          <a:p>
            <a:pPr lvl="1"/>
            <a:r>
              <a:rPr lang="ru-RU" sz="2000" dirty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Режим конференций</a:t>
            </a:r>
            <a:r>
              <a:rPr lang="ru-RU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2000" dirty="0" smtClean="0">
              <a:solidFill>
                <a:srgbClr val="FF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ru-RU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Интеграция </a:t>
            </a:r>
            <a:r>
              <a:rPr lang="ru-RU" sz="2000" dirty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en-US" sz="2000" dirty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SIP </a:t>
            </a:r>
            <a:r>
              <a:rPr lang="ru-RU" sz="2000" dirty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сервером</a:t>
            </a:r>
            <a:r>
              <a:rPr lang="ru-RU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2000" dirty="0">
              <a:solidFill>
                <a:srgbClr val="FF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ru-RU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Видео </a:t>
            </a:r>
            <a:r>
              <a:rPr lang="ru-RU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связь.</a:t>
            </a:r>
            <a:endParaRPr lang="ru-RU" sz="2000" dirty="0">
              <a:solidFill>
                <a:srgbClr val="FF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4885</TotalTime>
  <Words>310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ViPNet Client for Android защита мобильных коммуникаций</vt:lpstr>
      <vt:lpstr>ViPNet Client история развития</vt:lpstr>
      <vt:lpstr>Презентация PowerPoint</vt:lpstr>
      <vt:lpstr>ViPNet Client интерфейс пользователя</vt:lpstr>
      <vt:lpstr>Презентация PowerPoint</vt:lpstr>
      <vt:lpstr>Презентация PowerPoint</vt:lpstr>
      <vt:lpstr>Презентация PowerPoint</vt:lpstr>
      <vt:lpstr>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petrunin</dc:creator>
  <cp:lastModifiedBy>Василенков Александр</cp:lastModifiedBy>
  <cp:revision>67</cp:revision>
  <cp:lastPrinted>2015-09-04T15:13:07Z</cp:lastPrinted>
  <dcterms:created xsi:type="dcterms:W3CDTF">2013-10-30T12:44:50Z</dcterms:created>
  <dcterms:modified xsi:type="dcterms:W3CDTF">2015-10-14T21:12:23Z</dcterms:modified>
</cp:coreProperties>
</file>